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3" r:id="rId7"/>
    <p:sldId id="261" r:id="rId8"/>
    <p:sldId id="267" r:id="rId9"/>
    <p:sldId id="262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3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0E954-A428-431C-B449-64A22466F6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EFF3B-2FD4-4E43-8679-0677C91FED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A9183-C2BA-4C76-B7DE-D46DC59B8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8A1-B53A-4AE6-8BF4-93F1D4E6FD3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611AC0-D03B-4D50-8581-4759E7D5D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DFBC4F-7C31-43D6-A0D9-52A9AEF98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682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F9B49-8935-4D87-A5ED-5EE1335FF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9EA600-31F0-4438-936C-7252C320DE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6EB7A-0794-49FD-AE1A-42A759FF35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8A1-B53A-4AE6-8BF4-93F1D4E6FD3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F152D0-E451-455B-8490-860F79F87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A133FF-9F33-4389-8412-4F3FCDC19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07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F3F30E-F664-4183-A071-247F754969E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FF9308-B81A-4842-971F-B76CF3E825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5D652F-575E-493E-8E32-005DDAF1E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8A1-B53A-4AE6-8BF4-93F1D4E6FD3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6B26C-7176-45B1-887D-D45D741A9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5C882-8B47-48BE-934B-996363D0D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3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21ED9-1616-48A6-99B3-CBA2C353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E18716-9281-4E68-98BB-C027A388D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E18BE-E4F3-448E-AF5B-BA4F4DFA5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8A1-B53A-4AE6-8BF4-93F1D4E6FD3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B6B51A-BF40-4948-A443-14526E76E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B8CAD-FDAD-4F6F-9E41-501EC356E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89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CFB15-531F-4DE6-8AA4-115209B5F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476A79-32EF-4E86-A92B-5549882D03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BB33B-D254-4487-AD78-AEF1968AC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8A1-B53A-4AE6-8BF4-93F1D4E6FD3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89F5E-8BC0-4328-8901-D20E8DD30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3E1AAB-C917-466A-B313-43C7F7009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5383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9C086-C43F-476B-900C-4861C3DD0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0A69A7-DFF2-4627-80AA-F8C59B5FAE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41F598-6047-4993-B3C5-6D73585A35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361943-0776-4DE6-8EA4-827901EDE4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8A1-B53A-4AE6-8BF4-93F1D4E6FD3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EA3ABB-2656-4A4E-B6D5-D370261A0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A36FC-B5A7-44B5-9BC7-E4BA24FD42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93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51A8-0CCA-4130-9066-3479022BB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C0A8D-FB59-416F-BE6D-9B0765A7C3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78C76-8D61-4175-8E1B-DDC24A9985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1279C2-7D8D-45D0-8869-8320FC1D5F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503FF8-0906-4802-BBC8-B2BD55D460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A8D7EF-1750-44E4-B16E-BC2E787EF6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8A1-B53A-4AE6-8BF4-93F1D4E6FD3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DEDABF-865F-45EA-BF10-189E06C8A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391D1F-A490-43DF-9BB0-637BD4166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909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6F0ED-3974-4164-80F2-5E4663247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05069A-810E-44D1-97CB-0A850F059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8A1-B53A-4AE6-8BF4-93F1D4E6FD3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F7D78-571B-4276-A6E4-281590801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01924-D110-429B-8E36-CCFF959A3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3265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1B3FCBB-7490-4C81-8B71-2C17BEB75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8A1-B53A-4AE6-8BF4-93F1D4E6FD3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51E1C0-D7C4-4BBE-8EDA-13915E32E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4158F-4E7B-4BE9-962C-E22D13A9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58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7604C-9DF6-4411-AAD3-7C533EC76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22E2D5-B7FB-44D8-9924-4FBDB079C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C92F04-4BD5-41A5-8D17-E58B8C1D16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87771-2DA6-43A2-B4B5-B3A9690F8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8A1-B53A-4AE6-8BF4-93F1D4E6FD3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C2376-7BDD-454C-8851-A2BA4D85C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A61280-8862-476D-B8D5-FF6294DFE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38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C0802-495D-42E9-A6F9-8CAABF2D5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5DF849-879F-4D68-85DE-1447205E07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6944E5-0F48-4324-BC9E-1A6F3AB4F9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804872-2E3C-40F6-ABDD-420FFBB3F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66D8A1-B53A-4AE6-8BF4-93F1D4E6FD3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12ACD3-C249-49B7-84B2-3E8033DF9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A2E2F6-32FA-4F0E-9571-2906976F3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382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62F8C6-6697-4C10-8EFA-617F462E7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327B65-4618-4CDA-803A-28C9C1588E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4CB95-F91A-434F-AB65-CEBDDFE6D4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66D8A1-B53A-4AE6-8BF4-93F1D4E6FD34}" type="datetimeFigureOut">
              <a:rPr lang="en-US" smtClean="0"/>
              <a:t>8/22/2024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29EBB3-FED8-4DA2-BFDB-979519184F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916BC-4131-4B60-BFF0-A63861AD1F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1E6491-0852-4038-B278-361CDBFF05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96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xiebsturm/mdcBiscNcrmp" TargetMode="External"/><Relationship Id="rId2" Type="http://schemas.openxmlformats.org/officeDocument/2006/relationships/hyperlink" Target="https://github.com/MSE-NCCOS-NOAA/NCRMP_benthic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ncrmp-visualization-tool-noaa.hub.arcgis.com/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7FDDF-5CC8-456C-9721-12C65A34F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676164"/>
            <a:ext cx="12192000" cy="1505672"/>
          </a:xfrm>
          <a:solidFill>
            <a:schemeClr val="bg1">
              <a:alpha val="70000"/>
            </a:schemeClr>
          </a:solidFill>
        </p:spPr>
        <p:txBody>
          <a:bodyPr>
            <a:norm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sz="4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NCRMP, DRM Benthic Data in</a:t>
            </a:r>
            <a:br>
              <a:rPr lang="en-US" sz="4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sz="4600" b="1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Miami-Dade County &amp; Biscayne</a:t>
            </a:r>
            <a:endParaRPr lang="en-US" sz="4600" dirty="0"/>
          </a:p>
        </p:txBody>
      </p:sp>
    </p:spTree>
    <p:extLst>
      <p:ext uri="{BB962C8B-B14F-4D97-AF65-F5344CB8AC3E}">
        <p14:creationId xmlns:p14="http://schemas.microsoft.com/office/powerpoint/2010/main" val="11526584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6634D8-ED8C-4E0E-A185-711D54DFA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ESA-Listed Spp. Presence/Absence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326CEB-28D0-45E6-B9D1-EDB92DE980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" r="44"/>
          <a:stretch/>
        </p:blipFill>
        <p:spPr>
          <a:xfrm>
            <a:off x="571500" y="1333500"/>
            <a:ext cx="11049000" cy="552450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ACD2D5E-A19D-4CCB-A769-A1879C96B0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r="19431"/>
          <a:stretch/>
        </p:blipFill>
        <p:spPr bwMode="auto">
          <a:xfrm>
            <a:off x="5125602" y="1432084"/>
            <a:ext cx="693310" cy="756950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72094B9-6417-47FA-9573-248FE193A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r="19431"/>
          <a:stretch/>
        </p:blipFill>
        <p:spPr bwMode="auto">
          <a:xfrm>
            <a:off x="10793840" y="1432084"/>
            <a:ext cx="693310" cy="756950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F7E8A04F-67A8-41D5-BA72-DAF33C8002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r="19431"/>
          <a:stretch/>
        </p:blipFill>
        <p:spPr bwMode="auto">
          <a:xfrm>
            <a:off x="5125602" y="4226084"/>
            <a:ext cx="693310" cy="756950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4A9DC43-9BC2-4603-8C77-1A7DD469E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r="19431"/>
          <a:stretch/>
        </p:blipFill>
        <p:spPr bwMode="auto">
          <a:xfrm>
            <a:off x="10373014" y="4044315"/>
            <a:ext cx="693310" cy="756950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C6FEBF2D-9CB9-4C2B-A697-F070C144A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r="19431"/>
          <a:stretch/>
        </p:blipFill>
        <p:spPr bwMode="auto">
          <a:xfrm>
            <a:off x="10793840" y="4044315"/>
            <a:ext cx="693310" cy="756950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20577B0B-BAD7-47D3-BEF4-B8686E7D22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r="19431"/>
          <a:stretch/>
        </p:blipFill>
        <p:spPr bwMode="auto">
          <a:xfrm>
            <a:off x="10583427" y="4307552"/>
            <a:ext cx="693310" cy="756950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46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E8D48-A821-4C29-9757-260F7A1E2E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60573"/>
            <a:ext cx="10515600" cy="1325563"/>
          </a:xfrm>
        </p:spPr>
        <p:txBody>
          <a:bodyPr/>
          <a:lstStyle/>
          <a:p>
            <a:r>
              <a:rPr lang="en-US" dirty="0"/>
              <a:t>Benthic cover categories over time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0D6931-28BB-461A-BBF0-788F7103D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2286000"/>
            <a:ext cx="12192000" cy="4571999"/>
          </a:xfrm>
          <a:prstGeom prst="rect">
            <a:avLst/>
          </a:prstGeom>
        </p:spPr>
      </p:pic>
      <p:pic>
        <p:nvPicPr>
          <p:cNvPr id="1026" name="Picture 2" descr="Brain Coral PNG Images &amp; PSDs for Download | PixelSquid - S112636283">
            <a:extLst>
              <a:ext uri="{FF2B5EF4-FFF2-40B4-BE49-F238E27FC236}">
                <a16:creationId xmlns:a16="http://schemas.microsoft.com/office/drawing/2014/main" id="{D9F430DD-7730-4E50-A5CA-2904A5074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774" y="502208"/>
            <a:ext cx="2036233" cy="2036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lva spp. (Sea Lettuce) | Flora - Macroalgae">
            <a:extLst>
              <a:ext uri="{FF2B5EF4-FFF2-40B4-BE49-F238E27FC236}">
                <a16:creationId xmlns:a16="http://schemas.microsoft.com/office/drawing/2014/main" id="{D8A95754-3657-4836-9C2F-43112EABE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882" y="820487"/>
            <a:ext cx="1309177" cy="1399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urf algae | Flora - Macroalgae">
            <a:extLst>
              <a:ext uri="{FF2B5EF4-FFF2-40B4-BE49-F238E27FC236}">
                <a16:creationId xmlns:a16="http://schemas.microsoft.com/office/drawing/2014/main" id="{CC891F21-E886-4D40-BF49-82AB36F19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3048" y="943902"/>
            <a:ext cx="1309178" cy="130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026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E076C9-47F8-4D2F-8FB7-21AEECC978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3599" y="-14110"/>
            <a:ext cx="10346268" cy="6897512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3D31C5C2-926C-463A-A166-6AF2090B96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4" t="10925" r="16484" b="17083"/>
          <a:stretch/>
        </p:blipFill>
        <p:spPr bwMode="auto">
          <a:xfrm>
            <a:off x="1301748" y="2348344"/>
            <a:ext cx="527053" cy="544947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2E7B17E-0AA1-4E70-B3CE-ACFF23E904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7" r="35649"/>
          <a:stretch/>
        </p:blipFill>
        <p:spPr bwMode="auto">
          <a:xfrm>
            <a:off x="3351259" y="2348344"/>
            <a:ext cx="527053" cy="544947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id="{FEF08B66-4C20-46BA-82BC-4312724CE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6" r="13636"/>
          <a:stretch/>
        </p:blipFill>
        <p:spPr bwMode="auto">
          <a:xfrm>
            <a:off x="5400770" y="2348344"/>
            <a:ext cx="527053" cy="544947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968B3CF-FC60-4337-9B62-0DE159A88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" r="26960"/>
          <a:stretch/>
        </p:blipFill>
        <p:spPr bwMode="auto">
          <a:xfrm>
            <a:off x="7450281" y="2348344"/>
            <a:ext cx="527053" cy="544947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A0EC6A8B-0BC4-42E0-8A4C-957E5721E6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07" t="2543" r="13807" b="-2543"/>
          <a:stretch/>
        </p:blipFill>
        <p:spPr bwMode="auto">
          <a:xfrm>
            <a:off x="9499792" y="2348344"/>
            <a:ext cx="527053" cy="544947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EEE28B2C-8863-475D-A38C-695C3F7A2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61" r="17761"/>
          <a:stretch/>
        </p:blipFill>
        <p:spPr bwMode="auto">
          <a:xfrm>
            <a:off x="2355460" y="3655291"/>
            <a:ext cx="527053" cy="544947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BB25411D-5B8C-495D-8E4D-632ADB326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1" r="13731"/>
          <a:stretch/>
        </p:blipFill>
        <p:spPr bwMode="auto">
          <a:xfrm>
            <a:off x="4412476" y="3655291"/>
            <a:ext cx="527053" cy="544947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9A5DA0CC-3210-46AD-BA97-F78B1B137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36" r="17936"/>
          <a:stretch/>
        </p:blipFill>
        <p:spPr bwMode="auto">
          <a:xfrm>
            <a:off x="6469492" y="3655291"/>
            <a:ext cx="527053" cy="544947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CF6B70BE-3032-403B-B6ED-BC9D0ABFF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31" r="13731"/>
          <a:stretch/>
        </p:blipFill>
        <p:spPr bwMode="auto">
          <a:xfrm>
            <a:off x="8526508" y="3685310"/>
            <a:ext cx="527053" cy="544947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B4126511-112C-46EF-88C8-CE9C46E78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4" b="3664"/>
          <a:stretch/>
        </p:blipFill>
        <p:spPr bwMode="auto">
          <a:xfrm>
            <a:off x="10583524" y="3655291"/>
            <a:ext cx="527053" cy="544947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830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497E9-825B-423D-8D5A-8A0B849AE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NCRMP data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A461C-19E3-4AED-8B68-3F219410A5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82618" y="2223509"/>
            <a:ext cx="9571182" cy="1325563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https://github.com/MSE-NCCOS-NOAA/NCRMP_benthics</a:t>
            </a:r>
            <a:endParaRPr lang="en-US" dirty="0"/>
          </a:p>
          <a:p>
            <a:r>
              <a:rPr lang="en-US" dirty="0">
                <a:hlinkClick r:id="rId3"/>
              </a:rPr>
              <a:t>https://github.com/lexiebsturm/mdcBiscNcrmp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26" name="Picture 2" descr="Github Logo - Free social media icons">
            <a:extLst>
              <a:ext uri="{FF2B5EF4-FFF2-40B4-BE49-F238E27FC236}">
                <a16:creationId xmlns:a16="http://schemas.microsoft.com/office/drawing/2014/main" id="{A7B20308-690C-419F-8C12-4D41DB6F7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8" y="1902691"/>
            <a:ext cx="1526309" cy="152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ral Detailed Flat Circular Flat icon">
            <a:extLst>
              <a:ext uri="{FF2B5EF4-FFF2-40B4-BE49-F238E27FC236}">
                <a16:creationId xmlns:a16="http://schemas.microsoft.com/office/drawing/2014/main" id="{53647CCE-E8A0-4972-9A8D-25CDD3A95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28" y="4027054"/>
            <a:ext cx="1526309" cy="152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7D2E28F-B6BA-462F-BC11-6354BCB71115}"/>
              </a:ext>
            </a:extLst>
          </p:cNvPr>
          <p:cNvSpPr txBox="1">
            <a:spLocks/>
          </p:cNvSpPr>
          <p:nvPr/>
        </p:nvSpPr>
        <p:spPr>
          <a:xfrm>
            <a:off x="1782618" y="4234727"/>
            <a:ext cx="9571182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FE76321-F626-4DE6-A293-DF4305BD94CF}"/>
              </a:ext>
            </a:extLst>
          </p:cNvPr>
          <p:cNvSpPr txBox="1">
            <a:spLocks/>
          </p:cNvSpPr>
          <p:nvPr/>
        </p:nvSpPr>
        <p:spPr>
          <a:xfrm>
            <a:off x="1854199" y="4583400"/>
            <a:ext cx="9571182" cy="1325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hlinkClick r:id="rId6"/>
              </a:rPr>
              <a:t>https://ncrmp-visualization-tool-noaa.hub.arcgis.com/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8237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A56473-CF0C-4533-9778-BCA1685D2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066" y="28226"/>
            <a:ext cx="10244661" cy="6829774"/>
          </a:xfr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F5A87219-435B-4E43-9616-713198AD3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866944"/>
              </p:ext>
            </p:extLst>
          </p:nvPr>
        </p:nvGraphicFramePr>
        <p:xfrm>
          <a:off x="1962728" y="3148373"/>
          <a:ext cx="3957781" cy="3087370"/>
        </p:xfrm>
        <a:graphic>
          <a:graphicData uri="http://schemas.openxmlformats.org/drawingml/2006/table">
            <a:tbl>
              <a:tblPr/>
              <a:tblGrid>
                <a:gridCol w="1634735">
                  <a:extLst>
                    <a:ext uri="{9D8B030D-6E8A-4147-A177-3AD203B41FA5}">
                      <a16:colId xmlns:a16="http://schemas.microsoft.com/office/drawing/2014/main" val="3327501959"/>
                    </a:ext>
                  </a:extLst>
                </a:gridCol>
                <a:gridCol w="2323046">
                  <a:extLst>
                    <a:ext uri="{9D8B030D-6E8A-4147-A177-3AD203B41FA5}">
                      <a16:colId xmlns:a16="http://schemas.microsoft.com/office/drawing/2014/main" val="4202068830"/>
                    </a:ext>
                  </a:extLst>
                </a:gridCol>
              </a:tblGrid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Number of LPI Surveys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181911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8827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3724316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47060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443548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7680684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527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141524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pre-2015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42367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post-2015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148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4933829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22902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1343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7FA56473-CF0C-4533-9778-BCA1685D25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16066" y="28226"/>
            <a:ext cx="10244660" cy="6829774"/>
          </a:xfrm>
        </p:spPr>
      </p:pic>
    </p:spTree>
    <p:extLst>
      <p:ext uri="{BB962C8B-B14F-4D97-AF65-F5344CB8AC3E}">
        <p14:creationId xmlns:p14="http://schemas.microsoft.com/office/powerpoint/2010/main" val="2937219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DBAB33C-D068-4D71-BDD4-D2C033426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176660"/>
              </p:ext>
            </p:extLst>
          </p:nvPr>
        </p:nvGraphicFramePr>
        <p:xfrm>
          <a:off x="787361" y="173778"/>
          <a:ext cx="10617278" cy="6510444"/>
        </p:xfrm>
        <a:graphic>
          <a:graphicData uri="http://schemas.openxmlformats.org/drawingml/2006/table">
            <a:tbl>
              <a:tblPr/>
              <a:tblGrid>
                <a:gridCol w="3095074">
                  <a:extLst>
                    <a:ext uri="{9D8B030D-6E8A-4147-A177-3AD203B41FA5}">
                      <a16:colId xmlns:a16="http://schemas.microsoft.com/office/drawing/2014/main" val="279674669"/>
                    </a:ext>
                  </a:extLst>
                </a:gridCol>
                <a:gridCol w="1880551">
                  <a:extLst>
                    <a:ext uri="{9D8B030D-6E8A-4147-A177-3AD203B41FA5}">
                      <a16:colId xmlns:a16="http://schemas.microsoft.com/office/drawing/2014/main" val="475762228"/>
                    </a:ext>
                  </a:extLst>
                </a:gridCol>
                <a:gridCol w="1880551">
                  <a:extLst>
                    <a:ext uri="{9D8B030D-6E8A-4147-A177-3AD203B41FA5}">
                      <a16:colId xmlns:a16="http://schemas.microsoft.com/office/drawing/2014/main" val="1248564677"/>
                    </a:ext>
                  </a:extLst>
                </a:gridCol>
                <a:gridCol w="1880551">
                  <a:extLst>
                    <a:ext uri="{9D8B030D-6E8A-4147-A177-3AD203B41FA5}">
                      <a16:colId xmlns:a16="http://schemas.microsoft.com/office/drawing/2014/main" val="646066269"/>
                    </a:ext>
                  </a:extLst>
                </a:gridCol>
                <a:gridCol w="1880551">
                  <a:extLst>
                    <a:ext uri="{9D8B030D-6E8A-4147-A177-3AD203B41FA5}">
                      <a16:colId xmlns:a16="http://schemas.microsoft.com/office/drawing/2014/main" val="103841434"/>
                    </a:ext>
                  </a:extLst>
                </a:gridCol>
              </a:tblGrid>
              <a:tr h="3374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YEAR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SCREAM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DRM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NCRMP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Demo Surveys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3914759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2002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525862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2005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33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070480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2006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3884840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2007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796870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2008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5267031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2009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6778066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5781820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2011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913497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2012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58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33845552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2013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42657817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2014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167741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2015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55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913139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2016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25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98855504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2017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4585410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2018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6685318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2019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3319956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6690910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2021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5684426"/>
                  </a:ext>
                </a:extLst>
              </a:tr>
              <a:tr h="188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2022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82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3955673"/>
                  </a:ext>
                </a:extLst>
              </a:tr>
              <a:tr h="18815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pre-2015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456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573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469412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post-2015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351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498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1403929"/>
                  </a:ext>
                </a:extLst>
              </a:tr>
              <a:tr h="18188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807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200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1071</a:t>
                      </a:r>
                    </a:p>
                  </a:txBody>
                  <a:tcPr marL="6272" marR="6272" marT="627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0108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3082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F7107-5AFD-472E-AF1B-17C4CF262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736" y="-258618"/>
            <a:ext cx="10515600" cy="1325563"/>
          </a:xfrm>
        </p:spPr>
        <p:txBody>
          <a:bodyPr/>
          <a:lstStyle/>
          <a:p>
            <a:r>
              <a:rPr lang="en-US" dirty="0"/>
              <a:t>Disease Presence/Absence Across Surveys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EF536-F3FE-4F85-9CBF-4359E57EB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072" y="839511"/>
            <a:ext cx="11944928" cy="597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486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F7107-5AFD-472E-AF1B-17C4CF262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1736" y="-258618"/>
            <a:ext cx="10515600" cy="1325563"/>
          </a:xfrm>
        </p:spPr>
        <p:txBody>
          <a:bodyPr/>
          <a:lstStyle/>
          <a:p>
            <a:r>
              <a:rPr lang="en-US" dirty="0"/>
              <a:t>Bleaching Presence/Absence Across Surveys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3EF536-F3FE-4F85-9CBF-4359E57EB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7072" y="839511"/>
            <a:ext cx="11944928" cy="597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615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F31EC2A-BBDC-4027-B27C-02296F62B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762001"/>
            <a:ext cx="12192000" cy="6096000"/>
          </a:xfrm>
        </p:spPr>
      </p:pic>
    </p:spTree>
    <p:extLst>
      <p:ext uri="{BB962C8B-B14F-4D97-AF65-F5344CB8AC3E}">
        <p14:creationId xmlns:p14="http://schemas.microsoft.com/office/powerpoint/2010/main" val="52432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F6634D8-ED8C-4E0E-A185-711D54DFA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ESA-Listed Spp. Presence/Absence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326CEB-28D0-45E6-B9D1-EDB92DE980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" b="44"/>
          <a:stretch/>
        </p:blipFill>
        <p:spPr>
          <a:xfrm>
            <a:off x="571500" y="1333500"/>
            <a:ext cx="11049000" cy="55245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46DC281E-0476-47E4-8938-8864BCCAD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r="19431"/>
          <a:stretch/>
        </p:blipFill>
        <p:spPr bwMode="auto">
          <a:xfrm>
            <a:off x="4987062" y="1699928"/>
            <a:ext cx="693310" cy="756950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89862AE-8FE3-4A2E-A380-26647138B0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0" t="-9733" b="9733"/>
          <a:stretch/>
        </p:blipFill>
        <p:spPr bwMode="auto">
          <a:xfrm>
            <a:off x="10521950" y="1699928"/>
            <a:ext cx="693310" cy="756950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1732D4FB-6713-4247-BE23-DBB8DE57F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r="19431"/>
          <a:stretch/>
        </p:blipFill>
        <p:spPr bwMode="auto">
          <a:xfrm>
            <a:off x="4995433" y="4373855"/>
            <a:ext cx="693310" cy="756950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506D8147-1CD9-4FE6-A759-6EA4F269B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1" r="19431"/>
          <a:stretch/>
        </p:blipFill>
        <p:spPr bwMode="auto">
          <a:xfrm>
            <a:off x="10606524" y="4373855"/>
            <a:ext cx="693310" cy="756950"/>
          </a:xfrm>
          <a:prstGeom prst="ellipse">
            <a:avLst/>
          </a:prstGeom>
          <a:ln w="3175" cap="rnd">
            <a:solidFill>
              <a:schemeClr val="tx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7261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2532</TotalTime>
  <Words>220</Words>
  <Application>Microsoft Office PowerPoint</Application>
  <PresentationFormat>Widescreen</PresentationFormat>
  <Paragraphs>147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NCRMP, DRM Benthic Data in Miami-Dade County &amp; Biscayne</vt:lpstr>
      <vt:lpstr>Important NCRMP data resources</vt:lpstr>
      <vt:lpstr>PowerPoint Presentation</vt:lpstr>
      <vt:lpstr>PowerPoint Presentation</vt:lpstr>
      <vt:lpstr>PowerPoint Presentation</vt:lpstr>
      <vt:lpstr>Disease Presence/Absence Across Surveys</vt:lpstr>
      <vt:lpstr>Bleaching Presence/Absence Across Surveys</vt:lpstr>
      <vt:lpstr>PowerPoint Presentation</vt:lpstr>
      <vt:lpstr>ESA-Listed Spp. Presence/Absence</vt:lpstr>
      <vt:lpstr>ESA-Listed Spp. Presence/Absence</vt:lpstr>
      <vt:lpstr>Benthic cover categories over time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NCRMP, DRM Benthic Data in Miami-Dade County &amp; Biscayne</dc:title>
  <dc:creator>Lexie Sturm</dc:creator>
  <cp:lastModifiedBy>Lexie Sturm</cp:lastModifiedBy>
  <cp:revision>27</cp:revision>
  <dcterms:created xsi:type="dcterms:W3CDTF">2024-08-21T16:32:30Z</dcterms:created>
  <dcterms:modified xsi:type="dcterms:W3CDTF">2024-08-23T18:29:53Z</dcterms:modified>
</cp:coreProperties>
</file>